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4" r:id="rId5"/>
  </p:sldMasterIdLst>
  <p:notesMasterIdLst>
    <p:notesMasterId r:id="rId15"/>
  </p:notesMasterIdLst>
  <p:handoutMasterIdLst>
    <p:handoutMasterId r:id="rId16"/>
  </p:handoutMasterIdLst>
  <p:sldIdLst>
    <p:sldId id="256" r:id="rId6"/>
    <p:sldId id="258" r:id="rId7"/>
    <p:sldId id="259" r:id="rId8"/>
    <p:sldId id="272" r:id="rId9"/>
    <p:sldId id="273" r:id="rId10"/>
    <p:sldId id="269" r:id="rId11"/>
    <p:sldId id="263" r:id="rId12"/>
    <p:sldId id="260" r:id="rId13"/>
    <p:sldId id="268" r:id="rId14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6635"/>
    <a:srgbClr val="762123"/>
    <a:srgbClr val="EC821C"/>
    <a:srgbClr val="CBF5DC"/>
    <a:srgbClr val="93E9B6"/>
    <a:srgbClr val="F6C798"/>
    <a:srgbClr val="E49C9E"/>
    <a:srgbClr val="156834"/>
    <a:srgbClr val="DA787A"/>
    <a:srgbClr val="1567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854" autoAdjust="0"/>
    <p:restoredTop sz="93381" autoAdjust="0"/>
  </p:normalViewPr>
  <p:slideViewPr>
    <p:cSldViewPr>
      <p:cViewPr varScale="1">
        <p:scale>
          <a:sx n="74" d="100"/>
          <a:sy n="74" d="100"/>
        </p:scale>
        <p:origin x="166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2922" y="-96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8D1A6B-FE55-42ED-84F6-A119C21957C2}" type="datetimeFigureOut">
              <a:rPr lang="en-US" smtClean="0"/>
              <a:pPr/>
              <a:t>6/6/2018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8CDC3-EE21-4690-9123-29E5B27C22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881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4980D-33A7-4030-B390-DC47B54376D7}" type="datetimeFigureOut">
              <a:rPr lang="en-US" smtClean="0"/>
              <a:pPr/>
              <a:t>6/6/2018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DB3CD-82CE-4D61-A55F-4B85DC44DB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428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image" Target="../media/image7.jpe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cid:image001.png@01D16D8C.9C905A10" TargetMode="Externa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2.png"/><Relationship Id="rId4" Type="http://schemas.openxmlformats.org/officeDocument/2006/relationships/image" Target="../media/image7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752600"/>
            <a:ext cx="71247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>
                <a:latin typeface="Gill Sans" pitchFamily="34" charset="0"/>
              </a:defRPr>
            </a:lvl1pPr>
          </a:lstStyle>
          <a:p>
            <a:pPr lvl="0"/>
            <a:r>
              <a:rPr lang="en-US" dirty="0"/>
              <a:t>Title of presentation here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2360613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>
                <a:latin typeface="Gill Sans" pitchFamily="34" charset="0"/>
              </a:defRPr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dirty="0"/>
              <a:t>Name(s) of presenter(s)</a:t>
            </a:r>
            <a:br>
              <a:rPr lang="en-US" dirty="0"/>
            </a:br>
            <a:r>
              <a:rPr lang="en-US" dirty="0"/>
              <a:t>Organizational affiliation</a:t>
            </a:r>
            <a:br>
              <a:rPr lang="en-US" dirty="0"/>
            </a:br>
            <a:r>
              <a:rPr lang="en-US" dirty="0"/>
              <a:t>Event name, place and dates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725" y="5907790"/>
            <a:ext cx="584835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9"/>
          <p:cNvGrpSpPr>
            <a:grpSpLocks/>
          </p:cNvGrpSpPr>
          <p:nvPr userDrawn="1"/>
        </p:nvGrpSpPr>
        <p:grpSpPr bwMode="auto">
          <a:xfrm>
            <a:off x="1188668" y="6543671"/>
            <a:ext cx="7686540" cy="230832"/>
            <a:chOff x="1066800" y="6543986"/>
            <a:chExt cx="7305540" cy="229893"/>
          </a:xfrm>
        </p:grpSpPr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676400" y="6543986"/>
              <a:ext cx="6695940" cy="229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5F0500"/>
                </a:buClr>
                <a:defRPr/>
              </a:pPr>
              <a:r>
                <a:rPr lang="en-US" sz="900" i="1" dirty="0">
                  <a:latin typeface="+mj-lt"/>
                </a:rPr>
                <a:t>The presentation has a Creative Commons </a:t>
              </a:r>
              <a:r>
                <a:rPr lang="en-US" sz="900" i="1" dirty="0" err="1">
                  <a:latin typeface="+mj-lt"/>
                </a:rPr>
                <a:t>licence</a:t>
              </a:r>
              <a:r>
                <a:rPr lang="en-US" sz="900" i="1" dirty="0">
                  <a:latin typeface="+mj-lt"/>
                </a:rPr>
                <a:t>. You are free to re-use or distribute this work, provided credit is given to ILRI.</a:t>
              </a:r>
              <a:endParaRPr lang="en-US" sz="900" dirty="0">
                <a:latin typeface="+mj-lt"/>
              </a:endParaRPr>
            </a:p>
          </p:txBody>
        </p:sp>
        <p:pic>
          <p:nvPicPr>
            <p:cNvPr id="12" name="Picture 11" descr="P:\Pictures&amp;Resources\Icons\by-nc-sa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6554505"/>
              <a:ext cx="598485" cy="20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3947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1676400"/>
            <a:ext cx="7772400" cy="838200"/>
          </a:xfrm>
          <a:prstGeom prst="rect">
            <a:avLst/>
          </a:prstGeom>
        </p:spPr>
        <p:txBody>
          <a:bodyPr/>
          <a:lstStyle>
            <a:lvl1pPr marL="114300" indent="0">
              <a:buClr>
                <a:srgbClr val="712123"/>
              </a:buClr>
              <a:buNone/>
              <a:defRPr sz="4400">
                <a:latin typeface="Gill Sans" pitchFamily="34" charset="0"/>
              </a:defRPr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3008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1676400"/>
            <a:ext cx="7772400" cy="838200"/>
          </a:xfrm>
          <a:prstGeom prst="rect">
            <a:avLst/>
          </a:prstGeom>
        </p:spPr>
        <p:txBody>
          <a:bodyPr/>
          <a:lstStyle>
            <a:lvl1pPr marL="114300" indent="0">
              <a:buClr>
                <a:srgbClr val="712123"/>
              </a:buClr>
              <a:buNone/>
              <a:defRPr sz="4400">
                <a:latin typeface="Gill Sans" pitchFamily="34" charset="0"/>
              </a:defRPr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4186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1600200"/>
            <a:ext cx="7620000" cy="685800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" pitchFamily="34" charset="0"/>
              </a:defRPr>
            </a:lvl1pPr>
          </a:lstStyle>
          <a:p>
            <a:r>
              <a:rPr lang="en-US" dirty="0"/>
              <a:t>For graphs</a:t>
            </a:r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 hasCustomPrompt="1"/>
          </p:nvPr>
        </p:nvSpPr>
        <p:spPr>
          <a:xfrm>
            <a:off x="533400" y="3352800"/>
            <a:ext cx="3733800" cy="2743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03703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sz="4400" baseline="0">
                <a:latin typeface="Gill Sans" pitchFamily="34" charset="0"/>
              </a:defRPr>
            </a:lvl1pPr>
          </a:lstStyle>
          <a:p>
            <a:r>
              <a:rPr lang="en-US" dirty="0"/>
              <a:t>For tables use this format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5466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For tables use this format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497648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3400" y="838200"/>
            <a:ext cx="6858000" cy="1219200"/>
          </a:xfrm>
        </p:spPr>
        <p:txBody>
          <a:bodyPr>
            <a:normAutofit/>
          </a:bodyPr>
          <a:lstStyle>
            <a:lvl1pPr marL="0" indent="0" algn="l">
              <a:buNone/>
              <a:defRPr sz="4400" baseline="0">
                <a:solidFill>
                  <a:schemeClr val="tx1"/>
                </a:solidFill>
                <a:latin typeface="Gill Sans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For charts use this style </a:t>
            </a:r>
          </a:p>
        </p:txBody>
      </p:sp>
    </p:spTree>
    <p:extLst>
      <p:ext uri="{BB962C8B-B14F-4D97-AF65-F5344CB8AC3E}">
        <p14:creationId xmlns:p14="http://schemas.microsoft.com/office/powerpoint/2010/main" val="406544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19200"/>
            <a:ext cx="82296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Insert picture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9978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112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6"/>
          <p:cNvSpPr txBox="1">
            <a:spLocks noChangeArrowheads="1"/>
          </p:cNvSpPr>
          <p:nvPr userDrawn="1"/>
        </p:nvSpPr>
        <p:spPr bwMode="auto">
          <a:xfrm>
            <a:off x="1827345" y="6550968"/>
            <a:ext cx="60960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0500"/>
              </a:buClr>
              <a:defRPr/>
            </a:pPr>
            <a:r>
              <a:rPr lang="en-GB" sz="1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charset="0"/>
              </a:rPr>
              <a:t>This presentation is licensed for use under the Creative Commons Attribution 4.0 International Licence.</a:t>
            </a:r>
            <a:endParaRPr lang="en-US" sz="1000" dirty="0">
              <a:latin typeface="+mn-lt"/>
            </a:endParaRPr>
          </a:p>
        </p:txBody>
      </p:sp>
      <p:pic>
        <p:nvPicPr>
          <p:cNvPr id="16" name="Picture 15" descr="cc-by 88x31.png"/>
          <p:cNvPicPr/>
          <p:nvPr userDrawn="1"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605" y="6569511"/>
            <a:ext cx="586740" cy="2076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</a:schemeClr>
            </a:gs>
            <a:gs pos="100000">
              <a:schemeClr val="bg1">
                <a:shade val="100000"/>
                <a:satMod val="115000"/>
              </a:schemeClr>
            </a:gs>
            <a:gs pos="100000">
              <a:schemeClr val="bg1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0" r:id="rId2"/>
    <p:sldLayoutId id="2147483667" r:id="rId3"/>
    <p:sldLayoutId id="2147483668" r:id="rId4"/>
    <p:sldLayoutId id="2147483673" r:id="rId5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n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5181600" cy="2971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36362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80" r:id="rId2"/>
    <p:sldLayoutId id="2147483676" r:id="rId3"/>
    <p:sldLayoutId id="2147483666" r:id="rId4"/>
    <p:sldLayoutId id="2147483679" r:id="rId5"/>
    <p:sldLayoutId id="2147483682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7" Type="http://schemas.openxmlformats.org/officeDocument/2006/relationships/image" Target="../media/image23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.png"/><Relationship Id="rId5" Type="http://schemas.openxmlformats.org/officeDocument/2006/relationships/image" Target="../media/image21.emf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855662" y="1600200"/>
            <a:ext cx="7124700" cy="1143000"/>
          </a:xfrm>
        </p:spPr>
        <p:txBody>
          <a:bodyPr/>
          <a:lstStyle/>
          <a:p>
            <a:r>
              <a:rPr lang="en-US" dirty="0" smtClean="0">
                <a:latin typeface="+mn-lt"/>
              </a:rPr>
              <a:t>Review activity 1.2.1</a:t>
            </a:r>
            <a:endParaRPr lang="en-US" dirty="0">
              <a:latin typeface="+mn-lt"/>
            </a:endParaRP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2286000" y="2743200"/>
            <a:ext cx="4575175" cy="23622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n-lt"/>
              </a:rPr>
              <a:t>Fred Kizito</a:t>
            </a:r>
          </a:p>
          <a:p>
            <a:r>
              <a:rPr lang="en-US" dirty="0" smtClean="0">
                <a:latin typeface="+mn-lt"/>
              </a:rPr>
              <a:t>CIAT</a:t>
            </a:r>
          </a:p>
          <a:p>
            <a:r>
              <a:rPr lang="en-US" b="1" dirty="0"/>
              <a:t>Land and Water Management </a:t>
            </a:r>
            <a:r>
              <a:rPr lang="en-US" b="1" dirty="0" smtClean="0"/>
              <a:t>Strategies for Ghana</a:t>
            </a:r>
            <a:endParaRPr lang="en-US" dirty="0" smtClean="0">
              <a:latin typeface="+mn-lt"/>
            </a:endParaRPr>
          </a:p>
          <a:p>
            <a:r>
              <a:rPr lang="en-US" dirty="0" smtClean="0">
                <a:latin typeface="+mn-lt"/>
              </a:rPr>
              <a:t>Africa RISING, WA, Planning Meeting</a:t>
            </a:r>
            <a:r>
              <a:rPr lang="en-US" dirty="0">
                <a:latin typeface="+mn-lt"/>
              </a:rPr>
              <a:t> </a:t>
            </a:r>
            <a:r>
              <a:rPr lang="en-US" dirty="0" smtClean="0">
                <a:latin typeface="+mn-lt"/>
              </a:rPr>
              <a:t>06 June 2018</a:t>
            </a:r>
            <a:endParaRPr lang="en-US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39034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="" xmlns:a16="http://schemas.microsoft.com/office/drawing/2014/main" id="{D8F5806B-494D-3E4F-91E8-63E95D34F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8225164"/>
              </p:ext>
            </p:extLst>
          </p:nvPr>
        </p:nvGraphicFramePr>
        <p:xfrm>
          <a:off x="304800" y="1524000"/>
          <a:ext cx="8534399" cy="4983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6010">
                  <a:extLst>
                    <a:ext uri="{9D8B030D-6E8A-4147-A177-3AD203B41FA5}">
                      <a16:colId xmlns="" xmlns:a16="http://schemas.microsoft.com/office/drawing/2014/main" val="646009280"/>
                    </a:ext>
                  </a:extLst>
                </a:gridCol>
                <a:gridCol w="2931794">
                  <a:extLst>
                    <a:ext uri="{9D8B030D-6E8A-4147-A177-3AD203B41FA5}">
                      <a16:colId xmlns="" xmlns:a16="http://schemas.microsoft.com/office/drawing/2014/main" val="100015059"/>
                    </a:ext>
                  </a:extLst>
                </a:gridCol>
                <a:gridCol w="188596">
                  <a:extLst>
                    <a:ext uri="{9D8B030D-6E8A-4147-A177-3AD203B41FA5}">
                      <a16:colId xmlns="" xmlns:a16="http://schemas.microsoft.com/office/drawing/2014/main" val="456250825"/>
                    </a:ext>
                  </a:extLst>
                </a:gridCol>
                <a:gridCol w="3047999">
                  <a:extLst>
                    <a:ext uri="{9D8B030D-6E8A-4147-A177-3AD203B41FA5}">
                      <a16:colId xmlns="" xmlns:a16="http://schemas.microsoft.com/office/drawing/2014/main" val="1587143714"/>
                    </a:ext>
                  </a:extLst>
                </a:gridCol>
              </a:tblGrid>
              <a:tr h="312109">
                <a:tc>
                  <a:txBody>
                    <a:bodyPr/>
                    <a:lstStyle/>
                    <a:p>
                      <a:r>
                        <a:rPr lang="en-US" sz="1200" dirty="0"/>
                        <a:t>Outcome no._ _ _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Output no</a:t>
                      </a:r>
                      <a:r>
                        <a:rPr lang="en-US" sz="1200" dirty="0" smtClean="0"/>
                        <a:t>. 1.2</a:t>
                      </a:r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200" dirty="0"/>
                        <a:t>Activity </a:t>
                      </a:r>
                      <a:r>
                        <a:rPr lang="en-US" sz="1200" dirty="0" smtClean="0"/>
                        <a:t>no.1.2.1 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05229905"/>
                  </a:ext>
                </a:extLst>
              </a:tr>
              <a:tr h="312109">
                <a:tc>
                  <a:txBody>
                    <a:bodyPr/>
                    <a:lstStyle/>
                    <a:p>
                      <a:r>
                        <a:rPr lang="en-US" sz="1200" b="1" dirty="0"/>
                        <a:t>Sub-activity title 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GH121-1701: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dirty="0" smtClean="0"/>
                        <a:t>Roll out and scale out soil and water conservation measures in selected farming systems to demonstrate their role towards in-situ moisture capture and storage, erosion reduction, nutrient movements and climate risk adaptation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0160256"/>
                  </a:ext>
                </a:extLst>
              </a:tr>
              <a:tr h="430957">
                <a:tc>
                  <a:txBody>
                    <a:bodyPr/>
                    <a:lstStyle/>
                    <a:p>
                      <a:r>
                        <a:rPr lang="en-US" sz="1200" b="1" dirty="0"/>
                        <a:t>Location/sites </a:t>
                      </a:r>
                    </a:p>
                    <a:p>
                      <a:r>
                        <a:rPr lang="en-US" sz="1200" b="1" dirty="0"/>
                        <a:t>for sub-activity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200" dirty="0" smtClean="0"/>
                        <a:t>Upper East Region, Ghana: </a:t>
                      </a:r>
                      <a:r>
                        <a:rPr lang="en-US" sz="1200" dirty="0" err="1" smtClean="0"/>
                        <a:t>Bonia</a:t>
                      </a:r>
                      <a:r>
                        <a:rPr lang="en-US" sz="1200" dirty="0" smtClean="0"/>
                        <a:t> and </a:t>
                      </a:r>
                      <a:r>
                        <a:rPr lang="en-US" sz="1200" dirty="0" err="1" smtClean="0"/>
                        <a:t>Nyangua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12296291"/>
                  </a:ext>
                </a:extLst>
              </a:tr>
              <a:tr h="603339">
                <a:tc>
                  <a:txBody>
                    <a:bodyPr/>
                    <a:lstStyle/>
                    <a:p>
                      <a:r>
                        <a:rPr lang="en-US" sz="1200" b="1" dirty="0"/>
                        <a:t>Implementation timeframe (start/end date)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July</a:t>
                      </a:r>
                      <a:r>
                        <a:rPr lang="en-GB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2017 – November</a:t>
                      </a:r>
                      <a:r>
                        <a:rPr lang="en-GB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2018 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2465395"/>
                  </a:ext>
                </a:extLst>
              </a:tr>
              <a:tr h="603339">
                <a:tc>
                  <a:txBody>
                    <a:bodyPr/>
                    <a:lstStyle/>
                    <a:p>
                      <a:r>
                        <a:rPr lang="en-US" sz="1200" b="1" dirty="0"/>
                        <a:t>Deliverables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Soil-crop-forage interactions rolled out and assessed at 2 project sites: Upper East (</a:t>
                      </a:r>
                      <a:r>
                        <a:rPr lang="en-GB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Bonia</a:t>
                      </a: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GB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Nyangua</a:t>
                      </a: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GB" sz="120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Nutrient Dynamics (Undelivered)</a:t>
                      </a:r>
                      <a:endParaRPr lang="en-US" sz="12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87860269"/>
                  </a:ext>
                </a:extLst>
              </a:tr>
              <a:tr h="775722">
                <a:tc>
                  <a:txBody>
                    <a:bodyPr/>
                    <a:lstStyle/>
                    <a:p>
                      <a:r>
                        <a:rPr lang="en-US" sz="1200" b="1" dirty="0"/>
                        <a:t>S.I. domain and indicators for which data was collected – indicate metric and scale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 smtClean="0"/>
                        <a:t>Environmental </a:t>
                      </a:r>
                      <a:endParaRPr lang="en-US" sz="1200" dirty="0"/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 smtClean="0"/>
                        <a:t>Productivity</a:t>
                      </a:r>
                      <a:endParaRPr lang="en-US" sz="1200" dirty="0"/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 smtClean="0"/>
                        <a:t>Social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 smtClean="0"/>
                        <a:t>Economic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09533273"/>
                  </a:ext>
                </a:extLst>
              </a:tr>
              <a:tr h="603339">
                <a:tc>
                  <a:txBody>
                    <a:bodyPr/>
                    <a:lstStyle/>
                    <a:p>
                      <a:r>
                        <a:rPr lang="en-US" sz="1200" b="1" dirty="0"/>
                        <a:t>Research team and responsibilities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 smtClean="0"/>
                        <a:t>IITA:</a:t>
                      </a:r>
                      <a:r>
                        <a:rPr lang="en-US" sz="1200" baseline="0" dirty="0" smtClean="0"/>
                        <a:t> Field establishments</a:t>
                      </a:r>
                      <a:endParaRPr lang="en-US" sz="1200" dirty="0"/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 smtClean="0"/>
                        <a:t>CIAT/KNUST: Rolling out SWC measures</a:t>
                      </a:r>
                      <a:endParaRPr lang="en-US" sz="1200" dirty="0"/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dirty="0"/>
                        <a:t>_ _ _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dirty="0"/>
                        <a:t>_ _ _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dirty="0"/>
                        <a:t>_ _ _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52771777"/>
                  </a:ext>
                </a:extLst>
              </a:tr>
              <a:tr h="684752">
                <a:tc>
                  <a:txBody>
                    <a:bodyPr/>
                    <a:lstStyle/>
                    <a:p>
                      <a:r>
                        <a:rPr lang="en-US" sz="1200" b="1" dirty="0"/>
                        <a:t>Farming systems research perspective (how this work links with others)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200" dirty="0" smtClean="0"/>
                        <a:t>The work was co-located</a:t>
                      </a:r>
                      <a:r>
                        <a:rPr lang="en-US" sz="1200" baseline="0" dirty="0" smtClean="0"/>
                        <a:t> at two sites. </a:t>
                      </a:r>
                      <a:r>
                        <a:rPr lang="en-US" sz="1200" dirty="0" smtClean="0"/>
                        <a:t>Plot level integration of agronomy</a:t>
                      </a:r>
                      <a:r>
                        <a:rPr lang="en-US" sz="1200" baseline="0" dirty="0" smtClean="0"/>
                        <a:t> , environment, productivity and social cultural issues. 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719634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1099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331" y="1495090"/>
            <a:ext cx="4114800" cy="230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038600"/>
            <a:ext cx="3796719" cy="2548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219200"/>
            <a:ext cx="3362325" cy="2326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98720"/>
            <a:ext cx="3193548" cy="2991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1">
            <a:extLst>
              <a:ext uri="{FF2B5EF4-FFF2-40B4-BE49-F238E27FC236}">
                <a16:creationId xmlns=""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8252" y="790306"/>
            <a:ext cx="3544948" cy="609600"/>
          </a:xfrm>
        </p:spPr>
        <p:txBody>
          <a:bodyPr/>
          <a:lstStyle/>
          <a:p>
            <a:r>
              <a:rPr lang="en-US" sz="2800" b="1" dirty="0" smtClean="0">
                <a:latin typeface="+mn-lt"/>
              </a:rPr>
              <a:t>Supporting material</a:t>
            </a:r>
            <a:endParaRPr lang="en-US" sz="28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67942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="" xmlns:a16="http://schemas.microsoft.com/office/drawing/2014/main" id="{D8F5806B-494D-3E4F-91E8-63E95D34F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1951396"/>
              </p:ext>
            </p:extLst>
          </p:nvPr>
        </p:nvGraphicFramePr>
        <p:xfrm>
          <a:off x="304800" y="1676400"/>
          <a:ext cx="8534399" cy="47638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6010">
                  <a:extLst>
                    <a:ext uri="{9D8B030D-6E8A-4147-A177-3AD203B41FA5}">
                      <a16:colId xmlns="" xmlns:a16="http://schemas.microsoft.com/office/drawing/2014/main" val="646009280"/>
                    </a:ext>
                  </a:extLst>
                </a:gridCol>
                <a:gridCol w="2931794">
                  <a:extLst>
                    <a:ext uri="{9D8B030D-6E8A-4147-A177-3AD203B41FA5}">
                      <a16:colId xmlns="" xmlns:a16="http://schemas.microsoft.com/office/drawing/2014/main" val="100015059"/>
                    </a:ext>
                  </a:extLst>
                </a:gridCol>
                <a:gridCol w="188596">
                  <a:extLst>
                    <a:ext uri="{9D8B030D-6E8A-4147-A177-3AD203B41FA5}">
                      <a16:colId xmlns="" xmlns:a16="http://schemas.microsoft.com/office/drawing/2014/main" val="456250825"/>
                    </a:ext>
                  </a:extLst>
                </a:gridCol>
                <a:gridCol w="3047999">
                  <a:extLst>
                    <a:ext uri="{9D8B030D-6E8A-4147-A177-3AD203B41FA5}">
                      <a16:colId xmlns="" xmlns:a16="http://schemas.microsoft.com/office/drawing/2014/main" val="1587143714"/>
                    </a:ext>
                  </a:extLst>
                </a:gridCol>
              </a:tblGrid>
              <a:tr h="312109">
                <a:tc>
                  <a:txBody>
                    <a:bodyPr/>
                    <a:lstStyle/>
                    <a:p>
                      <a:r>
                        <a:rPr lang="en-US" sz="1200" dirty="0"/>
                        <a:t>Outcome no._ _ _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Output no. 1.2</a:t>
                      </a:r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200" dirty="0"/>
                        <a:t>Activity </a:t>
                      </a:r>
                      <a:r>
                        <a:rPr lang="en-US" sz="1200" dirty="0" smtClean="0"/>
                        <a:t>no.1.2.1 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05229905"/>
                  </a:ext>
                </a:extLst>
              </a:tr>
              <a:tr h="312109">
                <a:tc>
                  <a:txBody>
                    <a:bodyPr/>
                    <a:lstStyle/>
                    <a:p>
                      <a:r>
                        <a:rPr lang="en-US" sz="1200" b="1" dirty="0"/>
                        <a:t>Sub-activity title 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GH121-1702: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dirty="0" smtClean="0"/>
                        <a:t>Economics of farm productivity conducted with partial budgets and cost-benefit analysis that includes a gender lens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0160256"/>
                  </a:ext>
                </a:extLst>
              </a:tr>
              <a:tr h="430957">
                <a:tc>
                  <a:txBody>
                    <a:bodyPr/>
                    <a:lstStyle/>
                    <a:p>
                      <a:r>
                        <a:rPr lang="en-US" sz="1200" b="1" dirty="0"/>
                        <a:t>Location/sites </a:t>
                      </a:r>
                    </a:p>
                    <a:p>
                      <a:r>
                        <a:rPr lang="en-US" sz="1200" b="1" dirty="0"/>
                        <a:t>for sub-activity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200" dirty="0" smtClean="0"/>
                        <a:t>Upper East Region, Ghana: </a:t>
                      </a:r>
                      <a:r>
                        <a:rPr lang="en-US" sz="1200" dirty="0" err="1" smtClean="0"/>
                        <a:t>Bonia</a:t>
                      </a:r>
                      <a:r>
                        <a:rPr lang="en-US" sz="1200" dirty="0" smtClean="0"/>
                        <a:t> and </a:t>
                      </a:r>
                      <a:r>
                        <a:rPr lang="en-US" sz="1200" dirty="0" err="1" smtClean="0"/>
                        <a:t>Nyangua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12296291"/>
                  </a:ext>
                </a:extLst>
              </a:tr>
              <a:tr h="603339">
                <a:tc>
                  <a:txBody>
                    <a:bodyPr/>
                    <a:lstStyle/>
                    <a:p>
                      <a:r>
                        <a:rPr lang="en-US" sz="1200" b="1" dirty="0"/>
                        <a:t>Implementation timeframe (start/end date)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July</a:t>
                      </a:r>
                      <a:r>
                        <a:rPr lang="en-GB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2017 – November</a:t>
                      </a:r>
                      <a:r>
                        <a:rPr lang="en-GB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2018 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2465395"/>
                  </a:ext>
                </a:extLst>
              </a:tr>
              <a:tr h="603339">
                <a:tc>
                  <a:txBody>
                    <a:bodyPr/>
                    <a:lstStyle/>
                    <a:p>
                      <a:r>
                        <a:rPr lang="en-US" sz="1200" b="1" dirty="0"/>
                        <a:t>Deliverables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Socio-economic survey tool rolled out (</a:t>
                      </a:r>
                      <a:r>
                        <a:rPr lang="en-GB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Bonia</a:t>
                      </a: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GB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Nyangua</a:t>
                      </a: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87860269"/>
                  </a:ext>
                </a:extLst>
              </a:tr>
              <a:tr h="775722">
                <a:tc>
                  <a:txBody>
                    <a:bodyPr/>
                    <a:lstStyle/>
                    <a:p>
                      <a:r>
                        <a:rPr lang="en-US" sz="1200" b="1" dirty="0"/>
                        <a:t>S.I. domain and indicators for which data was collected – indicate metric and scale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 smtClean="0"/>
                        <a:t>Environmental </a:t>
                      </a:r>
                      <a:endParaRPr lang="en-US" sz="1200" dirty="0"/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 smtClean="0"/>
                        <a:t>Productivity</a:t>
                      </a:r>
                      <a:endParaRPr lang="en-US" sz="1200" dirty="0"/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 smtClean="0"/>
                        <a:t>Social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 smtClean="0"/>
                        <a:t>Economic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09533273"/>
                  </a:ext>
                </a:extLst>
              </a:tr>
              <a:tr h="603339">
                <a:tc>
                  <a:txBody>
                    <a:bodyPr/>
                    <a:lstStyle/>
                    <a:p>
                      <a:r>
                        <a:rPr lang="en-US" sz="1200" b="1" dirty="0"/>
                        <a:t>Research team and responsibilities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 smtClean="0"/>
                        <a:t>IITA:</a:t>
                      </a:r>
                      <a:r>
                        <a:rPr lang="en-US" sz="1200" baseline="0" dirty="0" smtClean="0"/>
                        <a:t> Field establishments</a:t>
                      </a:r>
                      <a:endParaRPr lang="en-US" sz="1200" dirty="0"/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 smtClean="0"/>
                        <a:t>CIAT/KNUST: Rolling out SWC measures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 smtClean="0"/>
                        <a:t>MOFA</a:t>
                      </a:r>
                      <a:endParaRPr lang="en-US" sz="1200" dirty="0"/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dirty="0"/>
                        <a:t>_ _ _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dirty="0"/>
                        <a:t>_ _ _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dirty="0"/>
                        <a:t>_ _ _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52771777"/>
                  </a:ext>
                </a:extLst>
              </a:tr>
              <a:tr h="684752">
                <a:tc>
                  <a:txBody>
                    <a:bodyPr/>
                    <a:lstStyle/>
                    <a:p>
                      <a:r>
                        <a:rPr lang="en-US" sz="1200" b="1" dirty="0"/>
                        <a:t>Farming systems research perspective (how this work links with others)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200" dirty="0" smtClean="0"/>
                        <a:t>This work had an emphasis on the gender and economic aspects of SWC</a:t>
                      </a:r>
                      <a:r>
                        <a:rPr lang="en-US" sz="1200" baseline="0" dirty="0" smtClean="0"/>
                        <a:t>. It throws more light on the human and social domains of the SI framework. 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719634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03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=""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8252" y="790306"/>
            <a:ext cx="3544948" cy="609600"/>
          </a:xfrm>
        </p:spPr>
        <p:txBody>
          <a:bodyPr/>
          <a:lstStyle/>
          <a:p>
            <a:r>
              <a:rPr lang="en-US" sz="2800" b="1" dirty="0" smtClean="0">
                <a:latin typeface="+mn-lt"/>
              </a:rPr>
              <a:t>Supporting material</a:t>
            </a:r>
            <a:endParaRPr lang="en-US" sz="2800" b="1" dirty="0">
              <a:latin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8994"/>
            <a:ext cx="4583266" cy="274840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10" y="4109596"/>
            <a:ext cx="4581742" cy="27484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1264701"/>
            <a:ext cx="4583266" cy="27484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8252" y="4105303"/>
            <a:ext cx="4583266" cy="2748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71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="" xmlns:a16="http://schemas.microsoft.com/office/drawing/2014/main" id="{D8F5806B-494D-3E4F-91E8-63E95D34F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5751087"/>
              </p:ext>
            </p:extLst>
          </p:nvPr>
        </p:nvGraphicFramePr>
        <p:xfrm>
          <a:off x="381001" y="1371600"/>
          <a:ext cx="8534399" cy="5036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8790">
                  <a:extLst>
                    <a:ext uri="{9D8B030D-6E8A-4147-A177-3AD203B41FA5}">
                      <a16:colId xmlns="" xmlns:a16="http://schemas.microsoft.com/office/drawing/2014/main" val="646009280"/>
                    </a:ext>
                  </a:extLst>
                </a:gridCol>
                <a:gridCol w="617220">
                  <a:extLst>
                    <a:ext uri="{9D8B030D-6E8A-4147-A177-3AD203B41FA5}">
                      <a16:colId xmlns="" xmlns:a16="http://schemas.microsoft.com/office/drawing/2014/main" val="1650091306"/>
                    </a:ext>
                  </a:extLst>
                </a:gridCol>
                <a:gridCol w="2931794">
                  <a:extLst>
                    <a:ext uri="{9D8B030D-6E8A-4147-A177-3AD203B41FA5}">
                      <a16:colId xmlns="" xmlns:a16="http://schemas.microsoft.com/office/drawing/2014/main" val="100015059"/>
                    </a:ext>
                  </a:extLst>
                </a:gridCol>
                <a:gridCol w="188596">
                  <a:extLst>
                    <a:ext uri="{9D8B030D-6E8A-4147-A177-3AD203B41FA5}">
                      <a16:colId xmlns="" xmlns:a16="http://schemas.microsoft.com/office/drawing/2014/main" val="456250825"/>
                    </a:ext>
                  </a:extLst>
                </a:gridCol>
                <a:gridCol w="3047999">
                  <a:extLst>
                    <a:ext uri="{9D8B030D-6E8A-4147-A177-3AD203B41FA5}">
                      <a16:colId xmlns="" xmlns:a16="http://schemas.microsoft.com/office/drawing/2014/main" val="1587143714"/>
                    </a:ext>
                  </a:extLst>
                </a:gridCol>
              </a:tblGrid>
              <a:tr h="312109">
                <a:tc gridSpan="2">
                  <a:txBody>
                    <a:bodyPr/>
                    <a:lstStyle/>
                    <a:p>
                      <a:r>
                        <a:rPr lang="en-US" sz="1200" dirty="0"/>
                        <a:t>Outcome no._ _ _ 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Output no</a:t>
                      </a:r>
                      <a:r>
                        <a:rPr lang="en-US" sz="1200" dirty="0" smtClean="0"/>
                        <a:t>. 1.2</a:t>
                      </a:r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200" dirty="0"/>
                        <a:t>Activity </a:t>
                      </a:r>
                      <a:r>
                        <a:rPr lang="en-US" sz="1200" dirty="0" smtClean="0"/>
                        <a:t>no.1.2.1 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05229905"/>
                  </a:ext>
                </a:extLst>
              </a:tr>
              <a:tr h="312109">
                <a:tc>
                  <a:txBody>
                    <a:bodyPr/>
                    <a:lstStyle/>
                    <a:p>
                      <a:r>
                        <a:rPr lang="en-US" sz="1200" b="1" dirty="0"/>
                        <a:t>Sub-activity title 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GH121-1703 Training manuals and brochures rolled out on soil and water conservation measures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0160256"/>
                  </a:ext>
                </a:extLst>
              </a:tr>
              <a:tr h="430957">
                <a:tc>
                  <a:txBody>
                    <a:bodyPr/>
                    <a:lstStyle/>
                    <a:p>
                      <a:r>
                        <a:rPr lang="en-US" sz="1200" b="1" dirty="0"/>
                        <a:t>Location/sites </a:t>
                      </a:r>
                    </a:p>
                    <a:p>
                      <a:r>
                        <a:rPr lang="en-US" sz="1200" b="1" dirty="0"/>
                        <a:t>for sub-activity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sz="1200" dirty="0" smtClean="0"/>
                        <a:t>Upper East Region, Ghana: </a:t>
                      </a:r>
                      <a:r>
                        <a:rPr lang="en-US" sz="1200" dirty="0" err="1" smtClean="0"/>
                        <a:t>Bonia</a:t>
                      </a:r>
                      <a:r>
                        <a:rPr lang="en-US" sz="1200" dirty="0" smtClean="0"/>
                        <a:t> and </a:t>
                      </a:r>
                      <a:r>
                        <a:rPr lang="en-US" sz="1200" dirty="0" err="1" smtClean="0"/>
                        <a:t>Nyangua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12296291"/>
                  </a:ext>
                </a:extLst>
              </a:tr>
              <a:tr h="603339">
                <a:tc>
                  <a:txBody>
                    <a:bodyPr/>
                    <a:lstStyle/>
                    <a:p>
                      <a:r>
                        <a:rPr lang="en-US" sz="1200" b="1" dirty="0"/>
                        <a:t>Implementation timeframe (start/end date)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July</a:t>
                      </a:r>
                      <a:r>
                        <a:rPr lang="en-GB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2017 – November</a:t>
                      </a:r>
                      <a:r>
                        <a:rPr lang="en-GB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2018 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2465395"/>
                  </a:ext>
                </a:extLst>
              </a:tr>
              <a:tr h="603339">
                <a:tc>
                  <a:txBody>
                    <a:bodyPr/>
                    <a:lstStyle/>
                    <a:p>
                      <a:r>
                        <a:rPr lang="en-US" sz="1200" b="1" dirty="0"/>
                        <a:t>Deliverables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KASA Tool developed</a:t>
                      </a:r>
                      <a:endParaRPr lang="en-US" sz="1200" dirty="0"/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Training materials developed in local language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Socio-economic survey instrument</a:t>
                      </a:r>
                      <a:endParaRPr 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087860269"/>
                  </a:ext>
                </a:extLst>
              </a:tr>
              <a:tr h="775722">
                <a:tc>
                  <a:txBody>
                    <a:bodyPr/>
                    <a:lstStyle/>
                    <a:p>
                      <a:r>
                        <a:rPr lang="en-US" sz="1200" b="1" dirty="0"/>
                        <a:t>S.I. domain and indicators for which data was collected – indicate metric and scale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 smtClean="0"/>
                        <a:t>Environmental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 smtClean="0"/>
                        <a:t>Productivity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 smtClean="0"/>
                        <a:t>Social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 smtClean="0"/>
                        <a:t>Economic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09533273"/>
                  </a:ext>
                </a:extLst>
              </a:tr>
              <a:tr h="603339">
                <a:tc>
                  <a:txBody>
                    <a:bodyPr/>
                    <a:lstStyle/>
                    <a:p>
                      <a:r>
                        <a:rPr lang="en-US" sz="1200" b="1" dirty="0"/>
                        <a:t>Research team and responsibilities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 smtClean="0"/>
                        <a:t>IITA:</a:t>
                      </a:r>
                      <a:r>
                        <a:rPr lang="en-US" sz="1200" baseline="0" dirty="0" smtClean="0"/>
                        <a:t> Field establishments</a:t>
                      </a:r>
                      <a:endParaRPr lang="en-US" sz="1200" dirty="0" smtClean="0"/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 smtClean="0"/>
                        <a:t>CIAT/KNUST: Rolling out SWC measures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 smtClean="0"/>
                        <a:t>MOFA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dirty="0"/>
                        <a:t>_ _ _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dirty="0"/>
                        <a:t>_ _ _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dirty="0"/>
                        <a:t>_ _ _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52771777"/>
                  </a:ext>
                </a:extLst>
              </a:tr>
              <a:tr h="846543">
                <a:tc>
                  <a:txBody>
                    <a:bodyPr/>
                    <a:lstStyle/>
                    <a:p>
                      <a:r>
                        <a:rPr lang="en-US" sz="1200" b="1" dirty="0"/>
                        <a:t>Farming systems research perspective (how this work links with others)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This work had an emphasis on the gender and economic aspects of SWC</a:t>
                      </a:r>
                      <a:r>
                        <a:rPr lang="en-US" sz="1200" baseline="0" dirty="0" smtClean="0"/>
                        <a:t>. It throws more light on the human and social domains of the SI framework. </a:t>
                      </a:r>
                      <a:endParaRPr lang="en-US" sz="1200" dirty="0" smtClean="0"/>
                    </a:p>
                    <a:p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719634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107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=""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8252" y="790306"/>
            <a:ext cx="3544948" cy="609600"/>
          </a:xfrm>
        </p:spPr>
        <p:txBody>
          <a:bodyPr/>
          <a:lstStyle/>
          <a:p>
            <a:r>
              <a:rPr lang="en-US" sz="2800" b="1" dirty="0" smtClean="0">
                <a:latin typeface="+mn-lt"/>
              </a:rPr>
              <a:t>Supporting material</a:t>
            </a:r>
            <a:endParaRPr lang="en-US" sz="2800" b="1" dirty="0">
              <a:latin typeface="+mn-lt"/>
            </a:endParaRPr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5332413" y="4502151"/>
            <a:ext cx="1143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" name="image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621564"/>
            <a:ext cx="5754436" cy="3788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281122"/>
            <a:ext cx="4155042" cy="2543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3"/>
          <p:cNvGrpSpPr>
            <a:grpSpLocks noChangeAspect="1"/>
          </p:cNvGrpSpPr>
          <p:nvPr/>
        </p:nvGrpSpPr>
        <p:grpSpPr bwMode="auto">
          <a:xfrm>
            <a:off x="879078" y="5631857"/>
            <a:ext cx="3042444" cy="790575"/>
            <a:chOff x="1803" y="11695"/>
            <a:chExt cx="9582" cy="2491"/>
          </a:xfrm>
        </p:grpSpPr>
        <p:pic>
          <p:nvPicPr>
            <p:cNvPr id="2052" name="Picture 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5" y="11730"/>
              <a:ext cx="3555" cy="2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03" y="11742"/>
              <a:ext cx="2997" cy="2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4" name="Picture 1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45" y="11695"/>
              <a:ext cx="2940" cy="2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95290" y="2070952"/>
            <a:ext cx="3272510" cy="1967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12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46371"/>
            <a:ext cx="6781800" cy="5511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71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75891" y="1905000"/>
            <a:ext cx="7620000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rgbClr val="156834"/>
                </a:solidFill>
                <a:latin typeface="Gill Sans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85207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frica RISING presentation_templat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5" id="{B7572A97-F6F0-D241-99AD-81B164C75392}" vid="{B71C4711-9970-464C-BE92-AF95AC7E76C3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5" id="{B7572A97-F6F0-D241-99AD-81B164C75392}" vid="{35B6F308-29BA-1E43-A35F-D76411067678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89151CC3285AB44A726E4FF20DF659B" ma:contentTypeVersion="2" ma:contentTypeDescription="Create a new document." ma:contentTypeScope="" ma:versionID="fca73bb26319a383f0ca6a4bffdc501e">
  <xsd:schema xmlns:xsd="http://www.w3.org/2001/XMLSchema" xmlns:xs="http://www.w3.org/2001/XMLSchema" xmlns:p="http://schemas.microsoft.com/office/2006/metadata/properties" xmlns:ns2="9f5e9607-a28b-487e-b093-da60e75ee109" targetNamespace="http://schemas.microsoft.com/office/2006/metadata/properties" ma:root="true" ma:fieldsID="eff026812a92945e04c02a7a0b9b476f" ns2:_="">
    <xsd:import namespace="9f5e9607-a28b-487e-b093-da60e75ee109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5e9607-a28b-487e-b093-da60e75ee10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F0FE609-6AC4-4983-BBB6-959006EDF3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5e9607-a28b-487e-b093-da60e75ee1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5851436-67EF-41C7-86D1-3904960B830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3E26CE0-AB66-4F91-BD00-58CA3546E3E5}">
  <ds:schemaRefs>
    <ds:schemaRef ds:uri="http://purl.org/dc/dcmitype/"/>
    <ds:schemaRef ds:uri="http://purl.org/dc/elements/1.1/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9f5e9607-a28b-487e-b093-da60e75ee109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Africa RISING presentation_template</Template>
  <TotalTime>327</TotalTime>
  <Words>500</Words>
  <Application>Microsoft Office PowerPoint</Application>
  <PresentationFormat>On-screen Show (4:3)</PresentationFormat>
  <Paragraphs>91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Gill Sans</vt:lpstr>
      <vt:lpstr>Wingdings</vt:lpstr>
      <vt:lpstr>Africa RISING presentation_template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Jonathan Odhong', IITA</dc:creator>
  <cp:lastModifiedBy>Fred Kizito</cp:lastModifiedBy>
  <cp:revision>23</cp:revision>
  <cp:lastPrinted>2011-10-06T11:45:23Z</cp:lastPrinted>
  <dcterms:created xsi:type="dcterms:W3CDTF">2018-05-19T10:21:56Z</dcterms:created>
  <dcterms:modified xsi:type="dcterms:W3CDTF">2018-06-06T12:48:09Z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0x010100289151CC3285AB44A726E4FF20DF659B</vt:lpwstr>
  </property>
</Properties>
</file>